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80" r:id="rId3"/>
    <p:sldId id="281" r:id="rId4"/>
    <p:sldId id="286" r:id="rId5"/>
    <p:sldId id="285" r:id="rId6"/>
    <p:sldId id="282" r:id="rId7"/>
    <p:sldId id="270" r:id="rId8"/>
    <p:sldId id="273" r:id="rId9"/>
    <p:sldId id="274" r:id="rId10"/>
    <p:sldId id="275" r:id="rId11"/>
    <p:sldId id="271" r:id="rId12"/>
    <p:sldId id="287" r:id="rId13"/>
    <p:sldId id="276" r:id="rId14"/>
    <p:sldId id="28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A65F8-714C-4249-9FC2-B953C6D99878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C9AA5-38AD-4C6A-B4B1-51848BBE1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2C8C7-D8F7-4AFE-AEB8-3DB197AD6758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7C148-4D68-4100-A7EB-0A180DC56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7C148-4D68-4100-A7EB-0A180DC56F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1FB5-5186-4F02-826E-4A73A604572D}" type="datetime1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67E1-9161-4D98-98A4-BCF973CEBA0E}" type="datetime1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A5F9-C3B9-4F62-B39E-FF8E9C278150}" type="datetime1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5D0F-2701-4150-8F95-6C0F0C49CC23}" type="datetime1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C8E5-ECF0-4593-96FB-B530FF474A7C}" type="datetime1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3A8F-6BE5-4FD2-A170-50E453E52C49}" type="datetime1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178C-798D-4E03-8C71-F6E1DA14ABCA}" type="datetime1">
              <a:rPr lang="ru-RU" smtClean="0"/>
              <a:pPr/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FCF4-5445-4CCE-BFC6-1DCE750F95C3}" type="datetime1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8C9F-1498-4F20-9F18-05E8D7386FB6}" type="datetime1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0F03-3889-4472-9985-253291652A2E}" type="datetime1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FBD6-AF7F-47C7-BAA0-23CA1F513F96}" type="datetime1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tx2">
                <a:lumMod val="40000"/>
                <a:lumOff val="60000"/>
                <a:alpha val="34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0A3B4-3E9F-4195-AFBA-2054A119B0FC}" type="datetime1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75C2-24F8-495E-9D98-671165014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zalevskij.narod.ru/Mikroprocessor.html" TargetMode="External"/><Relationship Id="rId2" Type="http://schemas.openxmlformats.org/officeDocument/2006/relationships/hyperlink" Target="http://web.znu.edu.ua/lab/MathDep/ApMath/ARCH&amp;ASM/Shema/lect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715436" cy="5643602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       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Информационные шины обмена – </a:t>
            </a:r>
            <a:r>
              <a:rPr lang="en-US" sz="5400" dirty="0" smtClean="0"/>
              <a:t>ISA</a:t>
            </a:r>
            <a:r>
              <a:rPr lang="ru-RU" sz="5400" dirty="0" smtClean="0"/>
              <a:t>, </a:t>
            </a:r>
            <a:r>
              <a:rPr lang="en-US" sz="5400" dirty="0" smtClean="0"/>
              <a:t>PCI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</a:t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43702" y="6143644"/>
            <a:ext cx="2133600" cy="365125"/>
          </a:xfrm>
        </p:spPr>
        <p:txBody>
          <a:bodyPr/>
          <a:lstStyle/>
          <a:p>
            <a:fld id="{C75B75C2-24F8-495E-9D98-671165014765}" type="slidenum">
              <a:rPr lang="ru-RU" sz="2000" smtClean="0"/>
              <a:pPr/>
              <a:t>1</a:t>
            </a:fld>
            <a:endParaRPr lang="ru-RU" sz="200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000100" y="5643578"/>
            <a:ext cx="6591336" cy="792145"/>
          </a:xfrm>
        </p:spPr>
        <p:txBody>
          <a:bodyPr/>
          <a:lstStyle/>
          <a:p>
            <a:r>
              <a:rPr lang="ru-RU" sz="2800" dirty="0" smtClean="0"/>
              <a:t>Системотехника ЭВС, комплексы и сети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Временные диаграммы шины </a:t>
            </a:r>
            <a:r>
              <a:rPr lang="en-US" dirty="0" smtClean="0"/>
              <a:t>PCI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57850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                  ___        ___       ___       ___       ___       ___</a:t>
            </a:r>
          </a:p>
          <a:p>
            <a:r>
              <a:rPr lang="en-US" dirty="0" smtClean="0"/>
              <a:t>CLK     ___|   |___|   |___|   |___|   |___|   |___|   |___</a:t>
            </a:r>
          </a:p>
          <a:p>
            <a:endParaRPr lang="en-US" dirty="0" smtClean="0"/>
          </a:p>
          <a:p>
            <a:r>
              <a:rPr lang="en-US" dirty="0" smtClean="0"/>
              <a:t>        _______                                                                            _________</a:t>
            </a:r>
          </a:p>
          <a:p>
            <a:r>
              <a:rPr lang="en-US" dirty="0" smtClean="0"/>
              <a:t>FRAME          |_________________________________|</a:t>
            </a:r>
          </a:p>
          <a:p>
            <a:endParaRPr lang="en-US" dirty="0" smtClean="0"/>
          </a:p>
          <a:p>
            <a:r>
              <a:rPr lang="en-US" dirty="0" smtClean="0"/>
              <a:t>                       ______    _______    ______     ______    ______</a:t>
            </a:r>
          </a:p>
          <a:p>
            <a:r>
              <a:rPr lang="en-US" dirty="0" smtClean="0"/>
              <a:t>AD      -------&lt;______&gt;&lt;_______&gt;&lt;______&gt;&lt;______&gt;&lt;______&gt;---</a:t>
            </a:r>
          </a:p>
          <a:p>
            <a:r>
              <a:rPr lang="en-US" dirty="0" smtClean="0"/>
              <a:t>                </a:t>
            </a:r>
            <a:r>
              <a:rPr lang="ru-RU" dirty="0" smtClean="0"/>
              <a:t>Адрес   Данные1  Данные2 Данные3 Данные4</a:t>
            </a:r>
          </a:p>
          <a:p>
            <a:endParaRPr lang="ru-RU" dirty="0" smtClean="0"/>
          </a:p>
          <a:p>
            <a:r>
              <a:rPr lang="ru-RU" dirty="0" smtClean="0"/>
              <a:t>                </a:t>
            </a:r>
            <a:r>
              <a:rPr lang="en-US" dirty="0" smtClean="0"/>
              <a:t>        </a:t>
            </a:r>
            <a:r>
              <a:rPr lang="ru-RU" dirty="0" smtClean="0"/>
              <a:t>______  </a:t>
            </a:r>
            <a:r>
              <a:rPr lang="en-US" dirty="0" smtClean="0"/>
              <a:t>  </a:t>
            </a:r>
            <a:r>
              <a:rPr lang="ru-RU" dirty="0" smtClean="0"/>
              <a:t>_______________________________</a:t>
            </a:r>
          </a:p>
          <a:p>
            <a:r>
              <a:rPr lang="en-US" dirty="0" smtClean="0"/>
              <a:t>C/BE    -------&lt;______&gt;&lt;_______________________________&gt;---</a:t>
            </a:r>
          </a:p>
          <a:p>
            <a:r>
              <a:rPr lang="en-US" dirty="0" smtClean="0"/>
              <a:t>                </a:t>
            </a:r>
            <a:r>
              <a:rPr lang="ru-RU" dirty="0" smtClean="0"/>
              <a:t>Команда Сигнал разрешения передачи байта</a:t>
            </a:r>
          </a:p>
          <a:p>
            <a:endParaRPr lang="ru-RU" dirty="0" smtClean="0"/>
          </a:p>
          <a:p>
            <a:r>
              <a:rPr lang="ru-RU" dirty="0" smtClean="0"/>
              <a:t>         ____________                               </a:t>
            </a:r>
            <a:r>
              <a:rPr lang="en-US" dirty="0" smtClean="0"/>
              <a:t>                                         </a:t>
            </a:r>
            <a:r>
              <a:rPr lang="ru-RU" dirty="0" smtClean="0"/>
              <a:t> ___</a:t>
            </a:r>
          </a:p>
          <a:p>
            <a:r>
              <a:rPr lang="en-US" dirty="0" smtClean="0"/>
              <a:t>IRDY                          |________________________________|</a:t>
            </a:r>
          </a:p>
          <a:p>
            <a:endParaRPr lang="en-US" dirty="0" smtClean="0"/>
          </a:p>
          <a:p>
            <a:r>
              <a:rPr lang="en-US" dirty="0" smtClean="0"/>
              <a:t>         _____________                                                                         ___</a:t>
            </a:r>
          </a:p>
          <a:p>
            <a:r>
              <a:rPr lang="en-US" dirty="0" smtClean="0"/>
              <a:t>TRDY                           |________________________________|</a:t>
            </a:r>
          </a:p>
          <a:p>
            <a:endParaRPr lang="en-US" dirty="0" smtClean="0"/>
          </a:p>
          <a:p>
            <a:r>
              <a:rPr lang="en-US" dirty="0" smtClean="0"/>
              <a:t>         ______________                                                                      ___</a:t>
            </a:r>
          </a:p>
          <a:p>
            <a:r>
              <a:rPr lang="en-US" dirty="0" smtClean="0"/>
              <a:t>DEVSEL                          |_______________________________|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1439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Контроллер 1821ВН59А</a:t>
            </a:r>
            <a:endParaRPr lang="ru-RU" dirty="0"/>
          </a:p>
        </p:txBody>
      </p:sp>
      <p:pic>
        <p:nvPicPr>
          <p:cNvPr id="6" name="Содержимое 5" descr="уго 1821вн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3209544" cy="5286412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Содержимое 5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142984"/>
            <a:ext cx="4500580" cy="521497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Блок схема контроллера прерываний</a:t>
            </a:r>
            <a:endParaRPr lang="ru-RU" sz="2800" dirty="0"/>
          </a:p>
        </p:txBody>
      </p:sp>
      <p:pic>
        <p:nvPicPr>
          <p:cNvPr id="7" name="Содержимое 6" descr="контПрер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928670"/>
            <a:ext cx="7143800" cy="5197493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52"/>
            <a:ext cx="8215370" cy="6286544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Временная диаграмма контроллера прерываний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ChangeAspect="1"/>
          </p:cNvGraphicFramePr>
          <p:nvPr>
            <p:ph idx="1"/>
          </p:nvPr>
        </p:nvGraphicFramePr>
        <p:xfrm>
          <a:off x="914400" y="1844675"/>
          <a:ext cx="8086756" cy="4584721"/>
        </p:xfrm>
        <a:graphic>
          <a:graphicData uri="http://schemas.openxmlformats.org/presentationml/2006/ole">
            <p:oleObj spid="_x0000_s21506" name="Документ" r:id="rId3" imgW="6808062" imgH="4098016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142852"/>
            <a:ext cx="8858313" cy="635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indent="34226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процессорной локальной шине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(на структурной схеме "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Local Address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Data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Status and Control Bus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") микропроцессор взаимодействует с контроллером шины и </a:t>
            </a:r>
            <a:r>
              <a:rPr lang="ru-RU" sz="2400" spc="-2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его периферией. Обычно сигналы на этой шине не имеют дополнительных обозначений.</a:t>
            </a:r>
          </a:p>
          <a:p>
            <a:pPr indent="342265" algn="just">
              <a:spcAft>
                <a:spcPts val="0"/>
              </a:spcAft>
            </a:pPr>
            <a:r>
              <a:rPr lang="ru-RU" sz="2400" b="1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Системная шина адреса/данных/управления 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обозначена на структурной схеме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"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System Address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Data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Control Bus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". Она осуществляет взаимосвязь между другими </a:t>
            </a:r>
            <a:r>
              <a:rPr lang="ru-RU" sz="2400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шинами компьютера, а также взаимодействие системы с внешними устройствами.</a:t>
            </a:r>
          </a:p>
          <a:p>
            <a:pPr indent="34226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внешней шине адреса/данных/управления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("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External Address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Data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Control Bus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") микропроцессор взаимодействует с некоторыми контроллерами, микросхема</a:t>
            </a:r>
            <a:r>
              <a:rPr lang="ru-RU" sz="2400" spc="-2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ми ПЗУ и отдельной периферией. </a:t>
            </a:r>
            <a:endParaRPr lang="ru-RU" sz="2400" dirty="0">
              <a:latin typeface="Times New Roman"/>
              <a:ea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00768"/>
            <a:ext cx="8229600" cy="428620"/>
          </a:xfrm>
        </p:spPr>
        <p:txBody>
          <a:bodyPr>
            <a:normAutofit fontScale="90000"/>
          </a:bodyPr>
          <a:lstStyle/>
          <a:p>
            <a:r>
              <a:rPr lang="en-US" sz="1600" b="1" dirty="0" smtClean="0">
                <a:hlinkClick r:id="rId2"/>
              </a:rPr>
              <a:t>http://web.znu.edu.ua/lab/MathDep/ApMath/ARCH&amp;ASM/Shema/lect1.html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en-US" sz="1600" b="1" dirty="0" smtClean="0">
                <a:hlinkClick r:id="rId3"/>
              </a:rPr>
              <a:t>http://gzalevskij.narod.ru/Mikroprocessor.html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871543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001055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6929454" cy="584043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генератор синхронизации 8284 разработан для синхронизации работы микропроцессора.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собственная частота 14.318 МГц.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делит на три исходную частоту, чтобы получить сигнал системной синхронизации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CLK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частотой 4.77 МГц, необходимый для работы микропроцессора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spc="-2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Синхрогенератор используется в выработке также сигнала готовности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READY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для микропроцессора и сигнала сброса устройств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RESET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осуществляя синхронизацию сигналов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CLK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READY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RESET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Сигнал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RESET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формируется входным сигналом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PWR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поступающим на синхрогенератор с блока питания после включения компьютера или нажатия кнопки сброса "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RESET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", 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2400" dirty="0" smtClean="0">
              <a:latin typeface="Times New Roman"/>
              <a:ea typeface="Times New Roman"/>
            </a:endParaRPr>
          </a:p>
          <a:p>
            <a:endParaRPr lang="ru-RU" sz="2400" dirty="0" smtClean="0">
              <a:latin typeface="Times New Roman"/>
              <a:ea typeface="Times New Roman"/>
            </a:endParaRPr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9698" name="Picture 2" descr="New-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00042"/>
            <a:ext cx="1857388" cy="195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876"/>
            <a:ext cx="8229600" cy="278608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Временные диаграммы циклов чтения или записи</a:t>
            </a:r>
            <a:br>
              <a:rPr lang="ru-RU" sz="2400" b="1" dirty="0" smtClean="0"/>
            </a:br>
            <a:r>
              <a:rPr lang="ru-RU" sz="2400" b="1" dirty="0" smtClean="0"/>
              <a:t>на шине ISA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dirty="0" smtClean="0"/>
              <a:t>A0…15 </a:t>
            </a:r>
            <a:r>
              <a:rPr lang="ru-RU" sz="1800" dirty="0" smtClean="0"/>
              <a:t>сигналы адреса</a:t>
            </a:r>
            <a:br>
              <a:rPr lang="ru-RU" sz="1800" dirty="0" smtClean="0"/>
            </a:br>
            <a:r>
              <a:rPr lang="en-US" sz="1800" dirty="0" smtClean="0"/>
              <a:t>D0…15 </a:t>
            </a:r>
            <a:r>
              <a:rPr lang="ru-RU" sz="1800" dirty="0" smtClean="0"/>
              <a:t>сигналы данных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600" dirty="0" smtClean="0"/>
              <a:t>BALE - разрешение защелки адреса. После его спада в каждом цикле процессора линии </a:t>
            </a:r>
            <a:br>
              <a:rPr lang="ru-RU" sz="1600" dirty="0" smtClean="0"/>
            </a:br>
            <a:r>
              <a:rPr lang="en-US" sz="1600" dirty="0" smtClean="0"/>
              <a:t>CMD</a:t>
            </a:r>
            <a:r>
              <a:rPr lang="ru-RU" sz="1600" dirty="0" smtClean="0"/>
              <a:t>-обобщенный сигнал чтения или записи </a:t>
            </a:r>
            <a:r>
              <a:rPr lang="en-US" sz="1600" dirty="0" smtClean="0"/>
              <a:t>RD\WR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AEN - разрешение адресации портов (запрещает ложную дешифрацию адреса в цикле DMA).</a:t>
            </a:r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ChangeAspect="1"/>
          </p:cNvGraphicFramePr>
          <p:nvPr>
            <p:ph idx="1"/>
          </p:nvPr>
        </p:nvGraphicFramePr>
        <p:xfrm>
          <a:off x="785786" y="285728"/>
          <a:ext cx="7215238" cy="3643338"/>
        </p:xfrm>
        <a:graphic>
          <a:graphicData uri="http://schemas.openxmlformats.org/presentationml/2006/ole">
            <p:oleObj spid="_x0000_s5122" name="Document" r:id="rId3" imgW="6783882" imgH="4416126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PCI (Peripheral Component Interconnect bus) - </a:t>
            </a:r>
            <a:r>
              <a:rPr lang="ru-RU" b="1" dirty="0" smtClean="0"/>
              <a:t>шина для подсоединения периферийных устройств.</a:t>
            </a:r>
            <a:endParaRPr lang="en-US" b="1" dirty="0" smtClean="0"/>
          </a:p>
          <a:p>
            <a:r>
              <a:rPr lang="ru-RU" sz="2400" dirty="0" smtClean="0"/>
              <a:t>Имеет версии с питанием 5V, 3.3V и универсальную (с переключением линий +VI/O </a:t>
            </a:r>
            <a:r>
              <a:rPr lang="ru-RU" sz="2400" dirty="0" err="1" smtClean="0"/>
              <a:t>c</a:t>
            </a:r>
            <a:r>
              <a:rPr lang="ru-RU" sz="2400" dirty="0" smtClean="0"/>
              <a:t> 5V на 3,3V). </a:t>
            </a:r>
            <a:endParaRPr lang="en-US" sz="2400" dirty="0" smtClean="0"/>
          </a:p>
          <a:p>
            <a:r>
              <a:rPr lang="ru-RU" sz="2400" dirty="0" smtClean="0"/>
              <a:t>Шина PCI - первая шина в архитектуре IBM PC, которая не привязана к этой архитектуре. Она является процессорно-независимой</a:t>
            </a:r>
            <a:r>
              <a:rPr lang="en-US" sz="2400" dirty="0" smtClean="0"/>
              <a:t>.</a:t>
            </a:r>
          </a:p>
          <a:p>
            <a:r>
              <a:rPr lang="ru-RU" sz="2400" dirty="0" smtClean="0"/>
              <a:t>Автоконфигурирование устройств (выбор запросов прерывания, каналов DMA) поддерживается средствами BIOS материнской платы</a:t>
            </a:r>
          </a:p>
          <a:p>
            <a:r>
              <a:rPr lang="ru-RU" sz="2400" dirty="0" smtClean="0"/>
              <a:t>PCI является 64-битной шиной, хотя обычно выполняется как 32-битная шина. Она может работать на частоте от 33 до 66 мегагерц. На 32 битах и 33 </a:t>
            </a:r>
            <a:r>
              <a:rPr lang="ru-RU" sz="2400" dirty="0" err="1" smtClean="0"/>
              <a:t>MHz</a:t>
            </a:r>
            <a:r>
              <a:rPr lang="ru-RU" sz="2400" dirty="0" smtClean="0"/>
              <a:t> шина дает скорость 133 мегабайт в секунду (</a:t>
            </a:r>
            <a:r>
              <a:rPr lang="ru-RU" sz="2400" dirty="0" err="1" smtClean="0"/>
              <a:t>MBps</a:t>
            </a:r>
            <a:r>
              <a:rPr lang="ru-RU" sz="2400" smtClean="0"/>
              <a:t>).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Сигналы шины </a:t>
            </a:r>
            <a:r>
              <a:rPr lang="en-US" dirty="0" smtClean="0"/>
              <a:t>PCI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054617"/>
          </a:xfrm>
        </p:spPr>
        <p:txBody>
          <a:bodyPr>
            <a:normAutofit fontScale="77500" lnSpcReduction="20000"/>
          </a:bodyPr>
          <a:lstStyle/>
          <a:p>
            <a:r>
              <a:rPr lang="ru-RU" sz="1800" dirty="0" smtClean="0"/>
              <a:t>Знак - (минус) перед названием сигнала означает, что активный уровень этого сигнала логический ноль, обозначение {XX:0} означает группу сигналов с номерами от 0 до XX.</a:t>
            </a:r>
            <a:endParaRPr lang="en-US" sz="1800" dirty="0" smtClean="0"/>
          </a:p>
          <a:p>
            <a:r>
              <a:rPr lang="ru-RU" sz="1800" dirty="0" smtClean="0"/>
              <a:t>AD{31:0} - мультиплексированная шина адреса/данных. Адрес передается по сигналу - FRAME, в последующих тактах передаются данные.</a:t>
            </a:r>
          </a:p>
          <a:p>
            <a:endParaRPr lang="ru-RU" sz="1800" dirty="0" smtClean="0"/>
          </a:p>
          <a:p>
            <a:r>
              <a:rPr lang="ru-RU" sz="1800" dirty="0" smtClean="0"/>
              <a:t>-C/ BE{3:0} - команда/разрешение обращения к байтам. Команда, определяющая тип очередного цикла шины (чтение-запись памяти, ввода/вывода или чтение/запись конфигурации, подтверждение прерывания и другие) задается четырехбитным кодом в фазе адреса по сигналу - FRAME.</a:t>
            </a:r>
          </a:p>
          <a:p>
            <a:endParaRPr lang="ru-RU" sz="1800" dirty="0" smtClean="0"/>
          </a:p>
          <a:p>
            <a:r>
              <a:rPr lang="ru-RU" sz="1800" dirty="0" smtClean="0"/>
              <a:t>-FRAME - индикатор фазы адреса (иначе - передача данных).</a:t>
            </a:r>
          </a:p>
          <a:p>
            <a:endParaRPr lang="ru-RU" sz="1800" dirty="0" smtClean="0"/>
          </a:p>
          <a:p>
            <a:r>
              <a:rPr lang="ru-RU" sz="1800" dirty="0" smtClean="0"/>
              <a:t>-DEVSEL - выбор инициатором устройства назначения.</a:t>
            </a:r>
          </a:p>
          <a:p>
            <a:endParaRPr lang="ru-RU" sz="1800" dirty="0" smtClean="0"/>
          </a:p>
          <a:p>
            <a:r>
              <a:rPr lang="ru-RU" sz="1800" dirty="0" smtClean="0"/>
              <a:t>-IRDY - готовность инициатора к обмену данными.</a:t>
            </a:r>
          </a:p>
          <a:p>
            <a:endParaRPr lang="ru-RU" sz="1800" dirty="0" smtClean="0"/>
          </a:p>
          <a:p>
            <a:r>
              <a:rPr lang="ru-RU" sz="1800" dirty="0" smtClean="0"/>
              <a:t>-TRDY - готовность устройства назначения к обмену данными.</a:t>
            </a:r>
          </a:p>
          <a:p>
            <a:endParaRPr lang="ru-RU" sz="1800" dirty="0" smtClean="0"/>
          </a:p>
          <a:p>
            <a:r>
              <a:rPr lang="ru-RU" sz="1800" dirty="0" smtClean="0"/>
              <a:t>-STOP - запрос устройства назначения к инициатору на останов текущей транзакции.</a:t>
            </a:r>
          </a:p>
          <a:p>
            <a:endParaRPr lang="ru-RU" sz="1800" dirty="0" smtClean="0"/>
          </a:p>
          <a:p>
            <a:r>
              <a:rPr lang="ru-RU" sz="1800" dirty="0" smtClean="0"/>
              <a:t>-LOCK - используется для установки, обслуживания и освобождения захвата ресурса на PCI.</a:t>
            </a:r>
          </a:p>
          <a:p>
            <a:endParaRPr lang="ru-RU" sz="1800" dirty="0" smtClean="0"/>
          </a:p>
          <a:p>
            <a:r>
              <a:rPr lang="ru-RU" sz="1800" dirty="0" smtClean="0"/>
              <a:t>-REQ {3:0} - запрос от PCI-устройства на захват шины (для слотов 3:0).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Системотехника ЭВС, комплексы и сети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75C2-24F8-495E-9D98-67116501476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662</Words>
  <Application>Microsoft Office PowerPoint</Application>
  <PresentationFormat>Экран (4:3)</PresentationFormat>
  <Paragraphs>92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Document</vt:lpstr>
      <vt:lpstr>Документ</vt:lpstr>
      <vt:lpstr>           Информационные шины обмена – ISA, PCI      </vt:lpstr>
      <vt:lpstr>Слайд 2</vt:lpstr>
      <vt:lpstr>Слайд 3</vt:lpstr>
      <vt:lpstr>http://web.znu.edu.ua/lab/MathDep/ApMath/ARCH&amp;ASM/Shema/lect1.html http://gzalevskij.narod.ru/Mikroprocessor.html </vt:lpstr>
      <vt:lpstr>Слайд 5</vt:lpstr>
      <vt:lpstr>Слайд 6</vt:lpstr>
      <vt:lpstr>Временные диаграммы циклов чтения или записи на шине ISA A0…15 сигналы адреса D0…15 сигналы данных BALE - разрешение защелки адреса. После его спада в каждом цикле процессора линии  CMD-обобщенный сигнал чтения или записи RD\WR AEN - разрешение адресации портов (запрещает ложную дешифрацию адреса в цикле DMA).</vt:lpstr>
      <vt:lpstr>Слайд 8</vt:lpstr>
      <vt:lpstr>Сигналы шины PCI</vt:lpstr>
      <vt:lpstr>Временные диаграммы шины PCI</vt:lpstr>
      <vt:lpstr>Слайд 11</vt:lpstr>
      <vt:lpstr>Контроллер 1821ВН59А</vt:lpstr>
      <vt:lpstr>Блок схема контроллера прерываний</vt:lpstr>
      <vt:lpstr>Слайд 14</vt:lpstr>
      <vt:lpstr>Временная диаграмма контроллера прерываний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Системотехника ЭВС, комплексы и сети</dc:title>
  <dc:creator>студент</dc:creator>
  <cp:lastModifiedBy>Виктор</cp:lastModifiedBy>
  <cp:revision>88</cp:revision>
  <dcterms:created xsi:type="dcterms:W3CDTF">2009-08-17T04:01:51Z</dcterms:created>
  <dcterms:modified xsi:type="dcterms:W3CDTF">2012-10-17T18:21:50Z</dcterms:modified>
</cp:coreProperties>
</file>